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9"/>
  </p:notesMasterIdLst>
  <p:sldIdLst>
    <p:sldId id="859" r:id="rId2"/>
    <p:sldId id="1140" r:id="rId3"/>
    <p:sldId id="1142" r:id="rId4"/>
    <p:sldId id="1143" r:id="rId5"/>
    <p:sldId id="1155" r:id="rId6"/>
    <p:sldId id="1156" r:id="rId7"/>
    <p:sldId id="1157" r:id="rId8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51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七年级 浙江专版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第三部分  提优冲刺篇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冲刺训练　</a:t>
            </a:r>
            <a:r>
              <a:rPr lang="en-US" altLang="zh-CN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2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494637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是关于图书馆是否应该收取滞纳金的讨论。</a:t>
            </a:r>
            <a:endParaRPr lang="zh-CN" altLang="zh-CN" sz="900" dirty="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语篇导航-DA.eps" descr="id:214748703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527144" y="2625016"/>
            <a:ext cx="1580007" cy="385572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8828" y="1027620"/>
            <a:ext cx="10612754" cy="13954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454233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Many libraries charge a late fee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费用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 you return a book after a certain date, you pay a </a:t>
            </a:r>
            <a:r>
              <a:rPr lang="en-US" altLang="zh-CN" b="1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fine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 this might be changing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 public libraries, anyway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 say these fees stop some people from using the library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the point of libraries is to make books available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 we asked our readers what they think about late fees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Keep them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Or stop them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Here’s what two kids had said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Should Libraries Charge Late Fees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√ 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 use the library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√ 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Have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 had to pay for returning a book late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 bwMode="auto">
          <a:xfrm>
            <a:off x="970915" y="3633301"/>
            <a:ext cx="4620235" cy="432048"/>
          </a:xfrm>
          <a:prstGeom prst="rect">
            <a:avLst/>
          </a:prstGeom>
          <a:noFill/>
          <a:ln w="19050" algn="ctr">
            <a:solidFill>
              <a:schemeClr val="tx1"/>
            </a:solidFill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5" name="矩形 4"/>
          <p:cNvSpPr/>
          <p:nvPr/>
        </p:nvSpPr>
        <p:spPr bwMode="auto">
          <a:xfrm>
            <a:off x="970915" y="4165634"/>
            <a:ext cx="371763" cy="432048"/>
          </a:xfrm>
          <a:prstGeom prst="rect">
            <a:avLst/>
          </a:prstGeom>
          <a:noFill/>
          <a:ln w="19050" algn="ctr">
            <a:solidFill>
              <a:schemeClr val="tx1"/>
            </a:solidFill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6" name="矩形 5"/>
          <p:cNvSpPr/>
          <p:nvPr/>
        </p:nvSpPr>
        <p:spPr bwMode="auto">
          <a:xfrm>
            <a:off x="970914" y="4710559"/>
            <a:ext cx="371763" cy="432048"/>
          </a:xfrm>
          <a:prstGeom prst="rect">
            <a:avLst/>
          </a:prstGeom>
          <a:noFill/>
          <a:ln w="19050" algn="ctr">
            <a:solidFill>
              <a:schemeClr val="tx1"/>
            </a:solidFill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07799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ef107.jpg"/>
          <p:cNvPicPr/>
          <p:nvPr/>
        </p:nvPicPr>
        <p:blipFill>
          <a:blip r:embed="rId2"/>
          <a:stretch>
            <a:fillRect/>
          </a:stretch>
        </p:blipFill>
        <p:spPr>
          <a:xfrm>
            <a:off x="1126654" y="1196752"/>
            <a:ext cx="2128520" cy="1395095"/>
          </a:xfrm>
          <a:prstGeom prst="rect">
            <a:avLst/>
          </a:prstGeom>
        </p:spPr>
      </p:pic>
      <p:pic>
        <p:nvPicPr>
          <p:cNvPr id="5" name="ef106.jpg"/>
          <p:cNvPicPr/>
          <p:nvPr/>
        </p:nvPicPr>
        <p:blipFill>
          <a:blip r:embed="rId3"/>
          <a:stretch>
            <a:fillRect/>
          </a:stretch>
        </p:blipFill>
        <p:spPr>
          <a:xfrm>
            <a:off x="1017434" y="3645024"/>
            <a:ext cx="2346960" cy="1532255"/>
          </a:xfrm>
          <a:prstGeom prst="rect">
            <a:avLst/>
          </a:prstGeom>
        </p:spPr>
      </p:pic>
      <p:graphicFrame>
        <p:nvGraphicFramePr>
          <p:cNvPr id="2" name="表格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88948763"/>
              </p:ext>
            </p:extLst>
          </p:nvPr>
        </p:nvGraphicFramePr>
        <p:xfrm>
          <a:off x="406574" y="980728"/>
          <a:ext cx="11377264" cy="5029200"/>
        </p:xfrm>
        <a:graphic>
          <a:graphicData uri="http://schemas.openxmlformats.org/drawingml/2006/table">
            <a:tbl>
              <a:tblPr firstRow="1" firstCol="1" bandRow="1"/>
              <a:tblGrid>
                <a:gridCol w="3374498">
                  <a:extLst>
                    <a:ext uri="{9D8B030D-6E8A-4147-A177-3AD203B41FA5}">
                      <a16:colId xmlns:a16="http://schemas.microsoft.com/office/drawing/2014/main" val="2558381193"/>
                    </a:ext>
                  </a:extLst>
                </a:gridCol>
                <a:gridCol w="8002766">
                  <a:extLst>
                    <a:ext uri="{9D8B030D-6E8A-4147-A177-3AD203B41FA5}">
                      <a16:colId xmlns:a16="http://schemas.microsoft.com/office/drawing/2014/main" val="2597322904"/>
                    </a:ext>
                  </a:extLst>
                </a:gridCol>
              </a:tblGrid>
              <a:tr h="2262981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130800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2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130800" algn="l"/>
                        </a:tabLst>
                      </a:pPr>
                      <a:endParaRPr lang="en-US" sz="200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130800" algn="l"/>
                        </a:tabLst>
                      </a:pPr>
                      <a:endParaRPr lang="en-US" sz="200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130800" algn="l"/>
                        </a:tabLst>
                      </a:pPr>
                      <a:endParaRPr lang="en-US" sz="200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130800" algn="l"/>
                        </a:tabLst>
                      </a:pPr>
                      <a:r>
                        <a:rPr lang="en-US" sz="20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Fiona </a:t>
                      </a: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Sheehy, 9, NY</a:t>
                      </a:r>
                      <a:endParaRPr lang="zh-CN" sz="2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130800" algn="l"/>
                        </a:tabLst>
                      </a:pPr>
                      <a:r>
                        <a:rPr lang="zh-CN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</a:t>
                      </a: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Libraries should charge late fees</a:t>
                      </a: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Do you enjoy the library</a:t>
                      </a:r>
                      <a:r>
                        <a:rPr lang="zh-CN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？</a:t>
                      </a: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You can discover new books there</a:t>
                      </a: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But you might not get a chance if kids don’t return them</a:t>
                      </a: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Paying a fee will teach kids to be responsible</a:t>
                      </a: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This will help them have a job when they get older</a:t>
                      </a: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Some borrowers return books late</a:t>
                      </a: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 money can be used to make the library a better place</a:t>
                      </a: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So late fees are a must</a:t>
                      </a: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9288" marR="392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76461799"/>
                  </a:ext>
                </a:extLst>
              </a:tr>
              <a:tr h="2262981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130800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2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130800" algn="l"/>
                        </a:tabLst>
                      </a:pPr>
                      <a:endParaRPr lang="en-US" sz="200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130800" algn="l"/>
                        </a:tabLst>
                      </a:pPr>
                      <a:endParaRPr lang="en-US" sz="200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130800" algn="l"/>
                        </a:tabLst>
                      </a:pPr>
                      <a:endParaRPr lang="en-US" sz="200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130800" algn="l"/>
                        </a:tabLst>
                      </a:pPr>
                      <a:endParaRPr lang="en-US" sz="200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130800" algn="l"/>
                        </a:tabLst>
                      </a:pPr>
                      <a:r>
                        <a:rPr lang="en-US" sz="20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Aiden </a:t>
                      </a: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Robinson, 10, CA</a:t>
                      </a:r>
                      <a:endParaRPr lang="zh-CN" sz="2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130800" algn="l"/>
                        </a:tabLst>
                      </a:pPr>
                      <a:r>
                        <a:rPr lang="zh-CN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</a:t>
                      </a: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Libraries should not charge late fees</a:t>
                      </a: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Some people just need time to finish the book</a:t>
                      </a: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Late fees at some libraries have reached $50 for a couple of books</a:t>
                      </a: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Many kids can’t afford that</a:t>
                      </a: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And a late fee doesn’t make people more responsible</a:t>
                      </a: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What works is sending reminders</a:t>
                      </a: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Or libraries can provide more overnight service for book return</a:t>
                      </a: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 learned from the news that this helped in Brooklyn, New York</a:t>
                      </a: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9288" marR="392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00111820"/>
                  </a:ext>
                </a:extLst>
              </a:tr>
            </a:tbl>
          </a:graphicData>
        </a:graphic>
      </p:graphicFrame>
      <p:sp>
        <p:nvSpPr>
          <p:cNvPr id="6" name="内容占位符 2"/>
          <p:cNvSpPr>
            <a:spLocks noGrp="1"/>
          </p:cNvSpPr>
          <p:nvPr>
            <p:ph idx="1"/>
          </p:nvPr>
        </p:nvSpPr>
        <p:spPr>
          <a:xfrm>
            <a:off x="360854" y="5949096"/>
            <a:ext cx="11485848" cy="576248"/>
          </a:xfrm>
        </p:spPr>
        <p:txBody>
          <a:bodyPr/>
          <a:lstStyle/>
          <a:p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＞＞＞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Click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www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libraryservice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com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to give us your opinions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089954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0390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0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00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Which “fine” in the following sentence has the same meaning as the underlined word “</a:t>
            </a:r>
            <a:r>
              <a:rPr lang="en-US" altLang="zh-CN" sz="20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fine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in Paragraph 1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was feeling fine when I got up this morning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new dress my mom bought suits me fine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 father was asked for a parking fine just now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enjoyed a fine performance in the hall tonight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38622" y="853964"/>
            <a:ext cx="37061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/>
              <a:t>C</a:t>
            </a:r>
            <a:endParaRPr lang="zh-CN" altLang="en-US" sz="2000" dirty="0"/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34566" y="3535028"/>
            <a:ext cx="11485848" cy="2342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词义猜测题。根据第一段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“If you return a book after a certain </a:t>
            </a:r>
            <a:r>
              <a:rPr lang="en-US" altLang="zh-CN" sz="2000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date,you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pay a fine.”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如果你超过规定日期后归还书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你要付罚款。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）可知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画线词在此处意为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罚款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是名词。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项意为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今天早上我起床时我觉得很好。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”fine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是形容词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好的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项意为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我妈妈给我买的新裙子非常适合我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”,fine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是副词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好地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项意为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我爸爸刚才被要求交违停罚款。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”fine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是名词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罚款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项意为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今晚我们在大厅欣赏了一次优秀的表演。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”fine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是形容词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好的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。故选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705555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can we know from the text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Fiona thinks it’s necessary to charge late fees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Aiden suggests libraries can lend books at night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Aiden once offered help in Brooklyn, New York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Public libraries will charge late fees in the future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73126" y="871216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A</a:t>
            </a:r>
            <a:endParaRPr lang="zh-CN" altLang="en-US" dirty="0"/>
          </a:p>
        </p:txBody>
      </p:sp>
      <p:sp>
        <p:nvSpPr>
          <p:cNvPr id="5" name="内容占位符 2"/>
          <p:cNvSpPr txBox="1">
            <a:spLocks/>
          </p:cNvSpPr>
          <p:nvPr/>
        </p:nvSpPr>
        <p:spPr bwMode="auto">
          <a:xfrm>
            <a:off x="360854" y="3522890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细节理解题。根据表格第一栏中的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“Libraries should charge late fees.”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图书馆应该收取滞纳金。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）可知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菲奥纳认为图书馆应该收取滞纳金。故选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341733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610216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Where is the text probably taken from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noticeboard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magazine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Internet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newspaper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38622" y="1746938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C</a:t>
            </a:r>
            <a:endParaRPr lang="zh-CN" altLang="en-US" dirty="0"/>
          </a:p>
        </p:txBody>
      </p:sp>
      <p:sp>
        <p:nvSpPr>
          <p:cNvPr id="5" name="内容占位符 3"/>
          <p:cNvSpPr txBox="1">
            <a:spLocks/>
          </p:cNvSpPr>
          <p:nvPr/>
        </p:nvSpPr>
        <p:spPr bwMode="auto">
          <a:xfrm>
            <a:off x="334566" y="3328932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推理判断题。根据最后一段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＞＞＞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Click </a:t>
            </a:r>
            <a:r>
              <a:rPr lang="en-US" altLang="zh-CN" b="1" i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www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b="1" i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libraryservice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b="1" i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give us your opinions.”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点击网站</a:t>
            </a:r>
            <a:r>
              <a:rPr lang="en-US" altLang="zh-CN" b="1" i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www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i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libraryservice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i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给我们反馈你的意见。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）可知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本文出自网站。故选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040304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430</TotalTime>
  <Words>686</Words>
  <Application>Microsoft Office PowerPoint</Application>
  <PresentationFormat>自定义</PresentationFormat>
  <Paragraphs>40</Paragraphs>
  <Slides>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5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308124803@qq.com</cp:lastModifiedBy>
  <cp:revision>445</cp:revision>
  <dcterms:created xsi:type="dcterms:W3CDTF">2020-11-06T05:24:00Z</dcterms:created>
  <dcterms:modified xsi:type="dcterms:W3CDTF">2025-09-17T15:08:38Z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